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5" r:id="rId4"/>
    <p:sldId id="258" r:id="rId5"/>
    <p:sldId id="259" r:id="rId6"/>
    <p:sldId id="260" r:id="rId7"/>
    <p:sldId id="261" r:id="rId8"/>
    <p:sldId id="276" r:id="rId9"/>
    <p:sldId id="262" r:id="rId10"/>
    <p:sldId id="263" r:id="rId11"/>
    <p:sldId id="264" r:id="rId12"/>
    <p:sldId id="265" r:id="rId13"/>
    <p:sldId id="274" r:id="rId14"/>
    <p:sldId id="266" r:id="rId15"/>
    <p:sldId id="267" r:id="rId16"/>
    <p:sldId id="268" r:id="rId17"/>
    <p:sldId id="269" r:id="rId18"/>
    <p:sldId id="277" r:id="rId19"/>
    <p:sldId id="270" r:id="rId20"/>
    <p:sldId id="271" r:id="rId21"/>
    <p:sldId id="272" r:id="rId22"/>
    <p:sldId id="273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1E0AA-950E-40C1-8661-15707FA666D2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C93AC-DF79-4947-BD6A-8E1360DD69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064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1E0AA-950E-40C1-8661-15707FA666D2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C93AC-DF79-4947-BD6A-8E1360DD69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15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1E0AA-950E-40C1-8661-15707FA666D2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C93AC-DF79-4947-BD6A-8E1360DD69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862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1E0AA-950E-40C1-8661-15707FA666D2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C93AC-DF79-4947-BD6A-8E1360DD69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973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1E0AA-950E-40C1-8661-15707FA666D2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C93AC-DF79-4947-BD6A-8E1360DD69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570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1E0AA-950E-40C1-8661-15707FA666D2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C93AC-DF79-4947-BD6A-8E1360DD69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339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1E0AA-950E-40C1-8661-15707FA666D2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C93AC-DF79-4947-BD6A-8E1360DD69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28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1E0AA-950E-40C1-8661-15707FA666D2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C93AC-DF79-4947-BD6A-8E1360DD69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532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1E0AA-950E-40C1-8661-15707FA666D2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C93AC-DF79-4947-BD6A-8E1360DD69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77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1E0AA-950E-40C1-8661-15707FA666D2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C93AC-DF79-4947-BD6A-8E1360DD69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4689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1E0AA-950E-40C1-8661-15707FA666D2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C93AC-DF79-4947-BD6A-8E1360DD69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553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11E0AA-950E-40C1-8661-15707FA666D2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9C93AC-DF79-4947-BD6A-8E1360DD69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102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Managing strategy and strategic planning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Chapter 6</a:t>
            </a:r>
          </a:p>
          <a:p>
            <a:r>
              <a:rPr lang="en-US" dirty="0" smtClean="0"/>
              <a:t>Miami Dade College</a:t>
            </a:r>
          </a:p>
          <a:p>
            <a:r>
              <a:rPr lang="en-US" smtClean="0"/>
              <a:t>Sep </a:t>
            </a:r>
            <a:r>
              <a:rPr lang="en-US" smtClean="0"/>
              <a:t>21</a:t>
            </a:r>
            <a:r>
              <a:rPr lang="en-US" baseline="30000" smtClean="0"/>
              <a:t>st</a:t>
            </a:r>
            <a:r>
              <a:rPr lang="en-US" smtClean="0"/>
              <a:t>,2019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0351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Strategic management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/>
          </a:bodyPr>
          <a:lstStyle/>
          <a:p>
            <a:r>
              <a:rPr lang="en-US" b="1" dirty="0" smtClean="0"/>
              <a:t>Strategy</a:t>
            </a:r>
            <a:r>
              <a:rPr lang="en-US" dirty="0" smtClean="0"/>
              <a:t>: a </a:t>
            </a:r>
            <a:r>
              <a:rPr lang="en-US" b="1" dirty="0" smtClean="0"/>
              <a:t>comprehensive plan </a:t>
            </a:r>
            <a:r>
              <a:rPr lang="en-US" dirty="0" smtClean="0"/>
              <a:t>for accomplishing the </a:t>
            </a:r>
            <a:r>
              <a:rPr lang="en-US" b="1" dirty="0" smtClean="0"/>
              <a:t>goals</a:t>
            </a:r>
          </a:p>
          <a:p>
            <a:r>
              <a:rPr lang="en-US" dirty="0" smtClean="0"/>
              <a:t>SM: a way of approaching business </a:t>
            </a:r>
            <a:r>
              <a:rPr lang="en-US" b="1" dirty="0" smtClean="0"/>
              <a:t>opportunities and challenges</a:t>
            </a:r>
          </a:p>
          <a:p>
            <a:pPr>
              <a:buFontTx/>
              <a:buChar char="-"/>
            </a:pPr>
            <a:r>
              <a:rPr lang="en-US" b="1" dirty="0" smtClean="0"/>
              <a:t>Formulating and implementing </a:t>
            </a:r>
            <a:r>
              <a:rPr lang="en-US" dirty="0" smtClean="0"/>
              <a:t>effective strategies </a:t>
            </a:r>
          </a:p>
          <a:p>
            <a:r>
              <a:rPr lang="en-US" b="1" dirty="0" smtClean="0"/>
              <a:t>Effective strategies</a:t>
            </a:r>
            <a:r>
              <a:rPr lang="en-US" dirty="0" smtClean="0"/>
              <a:t>: A strategy that promotes a superior </a:t>
            </a:r>
            <a:r>
              <a:rPr lang="en-US" b="1" dirty="0" smtClean="0"/>
              <a:t>alignment</a:t>
            </a:r>
            <a:r>
              <a:rPr lang="en-US" dirty="0" smtClean="0"/>
              <a:t> between the </a:t>
            </a:r>
            <a:r>
              <a:rPr lang="en-US" b="1" dirty="0" smtClean="0"/>
              <a:t>organization and its environment </a:t>
            </a:r>
            <a:r>
              <a:rPr lang="en-US" dirty="0" smtClean="0"/>
              <a:t>and the achievement of strategic goals</a:t>
            </a:r>
          </a:p>
        </p:txBody>
      </p:sp>
    </p:spTree>
    <p:extLst>
      <p:ext uri="{BB962C8B-B14F-4D97-AF65-F5344CB8AC3E}">
        <p14:creationId xmlns:p14="http://schemas.microsoft.com/office/powerpoint/2010/main" val="179983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Continued…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Distinctive competence</a:t>
            </a:r>
            <a:r>
              <a:rPr lang="en-US" dirty="0"/>
              <a:t>: an organizational </a:t>
            </a:r>
            <a:r>
              <a:rPr lang="en-US" b="1" dirty="0"/>
              <a:t>strength</a:t>
            </a:r>
            <a:r>
              <a:rPr lang="en-US" dirty="0"/>
              <a:t> possessed by only a small number of competing firms</a:t>
            </a:r>
          </a:p>
          <a:p>
            <a:r>
              <a:rPr lang="en-US" b="1" dirty="0"/>
              <a:t>Scope</a:t>
            </a:r>
            <a:r>
              <a:rPr lang="en-US" dirty="0"/>
              <a:t>: the range of </a:t>
            </a:r>
            <a:r>
              <a:rPr lang="en-US" b="1" dirty="0"/>
              <a:t>markets</a:t>
            </a:r>
            <a:r>
              <a:rPr lang="en-US" dirty="0"/>
              <a:t> in which an organization competes</a:t>
            </a:r>
          </a:p>
          <a:p>
            <a:r>
              <a:rPr lang="en-US" dirty="0"/>
              <a:t>Resource </a:t>
            </a:r>
            <a:r>
              <a:rPr lang="en-US" b="1" dirty="0"/>
              <a:t>deployment</a:t>
            </a:r>
            <a:r>
              <a:rPr lang="en-US" dirty="0"/>
              <a:t>: how an organization </a:t>
            </a:r>
            <a:r>
              <a:rPr lang="en-US" b="1" dirty="0"/>
              <a:t>distributes its resources </a:t>
            </a:r>
            <a:r>
              <a:rPr lang="en-US" dirty="0"/>
              <a:t>across the areas in which it competes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4792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Types of strategic alternatives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91002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Two levels:</a:t>
            </a:r>
          </a:p>
          <a:p>
            <a:r>
              <a:rPr lang="en-US" b="1" dirty="0" smtClean="0"/>
              <a:t>Business</a:t>
            </a:r>
            <a:r>
              <a:rPr lang="en-US" dirty="0" smtClean="0"/>
              <a:t> level strategy:</a:t>
            </a:r>
          </a:p>
          <a:p>
            <a:pPr>
              <a:buFontTx/>
              <a:buChar char="-"/>
            </a:pPr>
            <a:r>
              <a:rPr lang="en-US" dirty="0" smtClean="0"/>
              <a:t>Set of strategic alternatives an organizations chooses as it conducts business in a </a:t>
            </a:r>
            <a:r>
              <a:rPr lang="en-US" b="1" dirty="0" smtClean="0"/>
              <a:t>particular</a:t>
            </a:r>
            <a:r>
              <a:rPr lang="en-US" dirty="0" smtClean="0"/>
              <a:t> </a:t>
            </a:r>
            <a:r>
              <a:rPr lang="en-US" b="1" dirty="0" smtClean="0"/>
              <a:t>industry</a:t>
            </a:r>
            <a:r>
              <a:rPr lang="en-US" dirty="0"/>
              <a:t> </a:t>
            </a:r>
            <a:r>
              <a:rPr lang="en-US" dirty="0" smtClean="0"/>
              <a:t>or </a:t>
            </a:r>
            <a:r>
              <a:rPr lang="en-US" b="1" dirty="0" smtClean="0"/>
              <a:t>market</a:t>
            </a:r>
          </a:p>
          <a:p>
            <a:pPr>
              <a:buFontTx/>
              <a:buChar char="-"/>
            </a:pPr>
            <a:r>
              <a:rPr lang="en-US" dirty="0" smtClean="0"/>
              <a:t>Helps the organization focus its </a:t>
            </a:r>
            <a:r>
              <a:rPr lang="en-US" b="1" dirty="0" smtClean="0"/>
              <a:t>competitive efforts </a:t>
            </a:r>
            <a:r>
              <a:rPr lang="en-US" dirty="0" smtClean="0"/>
              <a:t>for each industry </a:t>
            </a:r>
          </a:p>
          <a:p>
            <a:r>
              <a:rPr lang="en-US" b="1" dirty="0" smtClean="0"/>
              <a:t>Corporate</a:t>
            </a:r>
            <a:r>
              <a:rPr lang="en-US" dirty="0" smtClean="0"/>
              <a:t> level strategy:  </a:t>
            </a:r>
          </a:p>
          <a:p>
            <a:pPr>
              <a:buFontTx/>
              <a:buChar char="-"/>
            </a:pPr>
            <a:r>
              <a:rPr lang="en-US" dirty="0" smtClean="0"/>
              <a:t>Set of strategic alternatives an organization chooses as it manages its operation simultaneously </a:t>
            </a:r>
            <a:r>
              <a:rPr lang="en-US" b="1" dirty="0" smtClean="0"/>
              <a:t>across</a:t>
            </a:r>
            <a:r>
              <a:rPr lang="en-US" dirty="0" smtClean="0"/>
              <a:t> </a:t>
            </a:r>
            <a:r>
              <a:rPr lang="en-US" b="1" dirty="0" smtClean="0"/>
              <a:t>several industries </a:t>
            </a:r>
          </a:p>
          <a:p>
            <a:pPr>
              <a:buFontTx/>
              <a:buChar char="-"/>
            </a:pPr>
            <a:r>
              <a:rPr lang="en-US" b="1" dirty="0" smtClean="0"/>
              <a:t>Overall strategy </a:t>
            </a:r>
            <a:r>
              <a:rPr lang="en-US" dirty="0" smtClean="0"/>
              <a:t>that helps define the </a:t>
            </a:r>
            <a:r>
              <a:rPr lang="en-US" b="1" dirty="0" smtClean="0"/>
              <a:t>mix of industries </a:t>
            </a:r>
            <a:r>
              <a:rPr lang="en-US" dirty="0" smtClean="0"/>
              <a:t>that are of interest to the firm </a:t>
            </a:r>
          </a:p>
          <a:p>
            <a:pPr marL="0" indent="0">
              <a:buNone/>
            </a:pPr>
            <a:r>
              <a:rPr lang="en-US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64227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Strategy formulation and implementation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97147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/>
              <a:t>Formulation</a:t>
            </a:r>
            <a:r>
              <a:rPr lang="en-US" dirty="0" smtClean="0"/>
              <a:t>: set of processes involved in creating the strategies of the organization </a:t>
            </a:r>
          </a:p>
          <a:p>
            <a:pPr marL="0" indent="0">
              <a:buNone/>
            </a:pPr>
            <a:r>
              <a:rPr lang="en-US" dirty="0" smtClean="0"/>
              <a:t>- What the strategy is</a:t>
            </a:r>
          </a:p>
          <a:p>
            <a:r>
              <a:rPr lang="en-US" b="1" dirty="0" smtClean="0"/>
              <a:t>Implementation</a:t>
            </a:r>
            <a:r>
              <a:rPr lang="en-US" dirty="0" smtClean="0"/>
              <a:t>: the methods by which strategies are operationalized within the organization</a:t>
            </a:r>
          </a:p>
          <a:p>
            <a:pPr marL="0" indent="0">
              <a:buNone/>
            </a:pPr>
            <a:r>
              <a:rPr lang="en-US" dirty="0" smtClean="0"/>
              <a:t>- How the strategy is achieved </a:t>
            </a:r>
          </a:p>
          <a:p>
            <a:r>
              <a:rPr lang="en-US" b="1" dirty="0"/>
              <a:t>Deliberate</a:t>
            </a:r>
            <a:r>
              <a:rPr lang="en-US" dirty="0"/>
              <a:t> strategy: if the </a:t>
            </a:r>
            <a:r>
              <a:rPr lang="en-US" dirty="0" smtClean="0"/>
              <a:t>processes of formulating and implementing strategies are </a:t>
            </a:r>
            <a:r>
              <a:rPr lang="en-US" b="1" dirty="0" smtClean="0"/>
              <a:t>rational and planned</a:t>
            </a:r>
            <a:endParaRPr lang="en-US" b="1" dirty="0"/>
          </a:p>
          <a:p>
            <a:r>
              <a:rPr lang="en-US" b="1" dirty="0"/>
              <a:t>Emergent</a:t>
            </a:r>
            <a:r>
              <a:rPr lang="en-US" dirty="0"/>
              <a:t> strategy: A set of certain </a:t>
            </a:r>
            <a:r>
              <a:rPr lang="en-US" dirty="0" smtClean="0"/>
              <a:t>consistent actions</a:t>
            </a:r>
            <a:r>
              <a:rPr lang="en-US" dirty="0"/>
              <a:t> that </a:t>
            </a:r>
            <a:r>
              <a:rPr lang="en-US" dirty="0" smtClean="0"/>
              <a:t>form</a:t>
            </a:r>
            <a:r>
              <a:rPr lang="en-US" dirty="0"/>
              <a:t> an </a:t>
            </a:r>
            <a:r>
              <a:rPr lang="en-US" b="1" dirty="0"/>
              <a:t>unintended </a:t>
            </a:r>
            <a:r>
              <a:rPr lang="en-US" b="1" dirty="0" smtClean="0"/>
              <a:t>pattern</a:t>
            </a:r>
            <a:r>
              <a:rPr lang="en-US" dirty="0"/>
              <a:t> that was </a:t>
            </a:r>
            <a:r>
              <a:rPr lang="en-US" b="1" dirty="0"/>
              <a:t>not initially anticipated </a:t>
            </a:r>
            <a:r>
              <a:rPr lang="en-US" dirty="0"/>
              <a:t>or intended in the </a:t>
            </a:r>
            <a:r>
              <a:rPr lang="en-US" dirty="0" smtClean="0"/>
              <a:t>initial planning phase</a:t>
            </a:r>
          </a:p>
          <a:p>
            <a:pPr marL="0" indent="0">
              <a:buNone/>
            </a:pPr>
            <a:r>
              <a:rPr lang="en-US" dirty="0" smtClean="0"/>
              <a:t>- The work of entrepreneurial engineers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8690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SWOT analysis to formulate strategy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Exploiting</a:t>
            </a:r>
            <a:r>
              <a:rPr lang="en-US" dirty="0" smtClean="0"/>
              <a:t> an organization’s opportunities and strength</a:t>
            </a:r>
          </a:p>
          <a:p>
            <a:r>
              <a:rPr lang="en-US" b="1" dirty="0" smtClean="0"/>
              <a:t>Neutralizing</a:t>
            </a:r>
            <a:r>
              <a:rPr lang="en-US" dirty="0" smtClean="0"/>
              <a:t> its threats </a:t>
            </a:r>
          </a:p>
          <a:p>
            <a:r>
              <a:rPr lang="en-US" dirty="0" smtClean="0"/>
              <a:t>Avoiding or </a:t>
            </a:r>
            <a:r>
              <a:rPr lang="en-US" b="1" dirty="0" smtClean="0"/>
              <a:t>correcting its weaknesses </a:t>
            </a:r>
          </a:p>
          <a:p>
            <a:pPr marL="514350" indent="-514350">
              <a:buAutoNum type="arabicPeriod"/>
            </a:pPr>
            <a:r>
              <a:rPr lang="en-US" dirty="0" smtClean="0"/>
              <a:t>Evaluating an organization’s </a:t>
            </a:r>
            <a:r>
              <a:rPr lang="en-US" b="1" dirty="0" smtClean="0"/>
              <a:t>strengths</a:t>
            </a:r>
            <a:r>
              <a:rPr lang="en-US" dirty="0" smtClean="0"/>
              <a:t>:</a:t>
            </a:r>
          </a:p>
          <a:p>
            <a:pPr>
              <a:buFontTx/>
              <a:buChar char="-"/>
            </a:pPr>
            <a:r>
              <a:rPr lang="en-US" b="1" dirty="0" smtClean="0"/>
              <a:t>Skills and capabilities </a:t>
            </a:r>
            <a:r>
              <a:rPr lang="en-US" dirty="0" smtClean="0"/>
              <a:t>that enable an organization to project and implement its strategies </a:t>
            </a:r>
          </a:p>
          <a:p>
            <a:pPr>
              <a:buFontTx/>
              <a:buChar char="-"/>
            </a:pPr>
            <a:r>
              <a:rPr lang="en-US" b="1" dirty="0" smtClean="0"/>
              <a:t>Managerial talents</a:t>
            </a:r>
            <a:r>
              <a:rPr lang="en-US" dirty="0" smtClean="0"/>
              <a:t>, unique </a:t>
            </a:r>
            <a:r>
              <a:rPr lang="en-US" b="1" dirty="0" smtClean="0"/>
              <a:t>reputation</a:t>
            </a:r>
            <a:r>
              <a:rPr lang="en-US" dirty="0" smtClean="0"/>
              <a:t>, </a:t>
            </a:r>
            <a:r>
              <a:rPr lang="en-US" b="1" dirty="0" smtClean="0"/>
              <a:t>brand name</a:t>
            </a:r>
            <a:r>
              <a:rPr lang="en-US" dirty="0" smtClean="0"/>
              <a:t>, distribution channels, trained employees</a:t>
            </a:r>
          </a:p>
        </p:txBody>
      </p:sp>
    </p:spTree>
    <p:extLst>
      <p:ext uri="{BB962C8B-B14F-4D97-AF65-F5344CB8AC3E}">
        <p14:creationId xmlns:p14="http://schemas.microsoft.com/office/powerpoint/2010/main" val="3135049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Types of strength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94116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US" b="1" dirty="0"/>
              <a:t>Common</a:t>
            </a:r>
            <a:r>
              <a:rPr lang="en-US" dirty="0"/>
              <a:t> </a:t>
            </a:r>
            <a:r>
              <a:rPr lang="en-US" b="1" dirty="0"/>
              <a:t>strength</a:t>
            </a:r>
            <a:r>
              <a:rPr lang="en-US" dirty="0"/>
              <a:t>: an organizational capability possessed by a large number of competitive firms </a:t>
            </a:r>
            <a:endParaRPr lang="en-US" dirty="0" smtClean="0"/>
          </a:p>
          <a:p>
            <a:pPr marL="0" indent="0">
              <a:buNone/>
            </a:pPr>
            <a:endParaRPr lang="en-US" b="1" dirty="0" smtClean="0"/>
          </a:p>
          <a:p>
            <a:pPr>
              <a:buFontTx/>
              <a:buChar char="-"/>
            </a:pPr>
            <a:r>
              <a:rPr lang="en-US" b="1" dirty="0" smtClean="0"/>
              <a:t>Distinctive competencies</a:t>
            </a:r>
            <a:r>
              <a:rPr lang="en-US" dirty="0" smtClean="0"/>
              <a:t>: strength possessed by only a small number of competing firms </a:t>
            </a:r>
          </a:p>
          <a:p>
            <a:pPr>
              <a:buFontTx/>
              <a:buChar char="-"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   DC                CA                </a:t>
            </a:r>
            <a:r>
              <a:rPr lang="en-US" b="1" dirty="0" smtClean="0"/>
              <a:t>Above-normal</a:t>
            </a:r>
            <a:r>
              <a:rPr lang="en-US" dirty="0" smtClean="0"/>
              <a:t> economic performance </a:t>
            </a:r>
          </a:p>
          <a:p>
            <a:pPr>
              <a:buFontTx/>
              <a:buChar char="-"/>
            </a:pPr>
            <a:r>
              <a:rPr lang="en-US" dirty="0" smtClean="0"/>
              <a:t>The main purpose of  SWOT analysis is to discover an organizations’ </a:t>
            </a:r>
            <a:r>
              <a:rPr lang="en-US" b="1" dirty="0" smtClean="0"/>
              <a:t>DCs and exploit </a:t>
            </a:r>
            <a:r>
              <a:rPr lang="en-US" dirty="0" smtClean="0"/>
              <a:t>them in strategies </a:t>
            </a:r>
          </a:p>
          <a:p>
            <a:pPr>
              <a:buFontTx/>
              <a:buChar char="-"/>
            </a:pP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1751344" y="4818170"/>
            <a:ext cx="914400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3578888" y="4818170"/>
            <a:ext cx="863957" cy="128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9210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Imitation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en-US" dirty="0"/>
              <a:t>Imitation of DC: other organizations are trying to duplicate these advantages</a:t>
            </a:r>
          </a:p>
          <a:p>
            <a:pPr>
              <a:buFontTx/>
              <a:buChar char="-"/>
            </a:pPr>
            <a:r>
              <a:rPr lang="en-US" b="1" dirty="0"/>
              <a:t>Strategic imitation</a:t>
            </a:r>
            <a:r>
              <a:rPr lang="en-US" dirty="0"/>
              <a:t>: the practice of </a:t>
            </a:r>
            <a:r>
              <a:rPr lang="en-US" b="1" dirty="0"/>
              <a:t>duplicating</a:t>
            </a:r>
            <a:r>
              <a:rPr lang="en-US" dirty="0"/>
              <a:t> another firm’s DC</a:t>
            </a:r>
          </a:p>
          <a:p>
            <a:pPr>
              <a:buFontTx/>
              <a:buChar char="-"/>
            </a:pPr>
            <a:r>
              <a:rPr lang="en-US" b="1" dirty="0"/>
              <a:t>Sustained</a:t>
            </a:r>
            <a:r>
              <a:rPr lang="en-US" dirty="0"/>
              <a:t> CA: strategies that exploit some DC which are </a:t>
            </a:r>
            <a:r>
              <a:rPr lang="en-US" b="1" dirty="0"/>
              <a:t>inimitable</a:t>
            </a:r>
            <a:r>
              <a:rPr lang="en-US" dirty="0"/>
              <a:t> </a:t>
            </a:r>
          </a:p>
          <a:p>
            <a:pPr>
              <a:buFontTx/>
              <a:buChar char="-"/>
            </a:pPr>
            <a:r>
              <a:rPr lang="en-US" dirty="0"/>
              <a:t>For instance: the </a:t>
            </a:r>
            <a:r>
              <a:rPr lang="en-US" b="1" dirty="0"/>
              <a:t>nature</a:t>
            </a:r>
            <a:r>
              <a:rPr lang="en-US" dirty="0"/>
              <a:t> of some DC is not known Or it is based on </a:t>
            </a:r>
            <a:r>
              <a:rPr lang="en-US" b="1" dirty="0"/>
              <a:t>organizational teamwork or culture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2729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Weakness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en-US" dirty="0" smtClean="0"/>
              <a:t>Organizational </a:t>
            </a:r>
            <a:r>
              <a:rPr lang="en-US" b="1" dirty="0" smtClean="0"/>
              <a:t>weaknesses</a:t>
            </a:r>
            <a:r>
              <a:rPr lang="en-US" dirty="0" smtClean="0"/>
              <a:t>: capabilities that don’t enable an organizations to choose strategies that support its mission  </a:t>
            </a:r>
          </a:p>
          <a:p>
            <a:pPr>
              <a:buFontTx/>
              <a:buChar char="-"/>
            </a:pPr>
            <a:r>
              <a:rPr lang="en-US" dirty="0" smtClean="0"/>
              <a:t>Two ways of </a:t>
            </a:r>
            <a:r>
              <a:rPr lang="en-US" b="1" dirty="0" smtClean="0"/>
              <a:t>addressing weaknesses</a:t>
            </a:r>
            <a:r>
              <a:rPr lang="en-US" dirty="0" smtClean="0"/>
              <a:t>:</a:t>
            </a:r>
          </a:p>
          <a:p>
            <a:pPr>
              <a:buFontTx/>
              <a:buChar char="-"/>
            </a:pPr>
            <a:r>
              <a:rPr lang="en-US" b="1" dirty="0" smtClean="0"/>
              <a:t>Making investments </a:t>
            </a:r>
            <a:r>
              <a:rPr lang="en-US" dirty="0" smtClean="0"/>
              <a:t>to obtain the required strength </a:t>
            </a:r>
          </a:p>
          <a:p>
            <a:pPr>
              <a:buFontTx/>
              <a:buChar char="-"/>
            </a:pPr>
            <a:r>
              <a:rPr lang="en-US" b="1" dirty="0" smtClean="0"/>
              <a:t>Modifying the mission </a:t>
            </a:r>
            <a:r>
              <a:rPr lang="en-US" dirty="0" smtClean="0"/>
              <a:t>based on the existing capabilities and skills</a:t>
            </a:r>
          </a:p>
          <a:p>
            <a:pPr>
              <a:buFontTx/>
              <a:buChar char="-"/>
            </a:pPr>
            <a:r>
              <a:rPr lang="en-US" b="1" dirty="0" smtClean="0"/>
              <a:t>Competitive disadvantage</a:t>
            </a:r>
            <a:r>
              <a:rPr lang="en-US" dirty="0" smtClean="0"/>
              <a:t>: not implementing the valuable strategies being implemented by competitors</a:t>
            </a:r>
          </a:p>
          <a:p>
            <a:pPr marL="0" indent="0">
              <a:buNone/>
            </a:pPr>
            <a:r>
              <a:rPr lang="en-US" dirty="0" smtClean="0"/>
              <a:t>Competitive disadvantage                </a:t>
            </a:r>
            <a:r>
              <a:rPr lang="en-US" b="1" dirty="0" smtClean="0"/>
              <a:t>below-average</a:t>
            </a:r>
            <a:r>
              <a:rPr lang="en-US" dirty="0" smtClean="0"/>
              <a:t> levels of performance  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4765182" y="5370490"/>
            <a:ext cx="1068948" cy="257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8905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Opportunities and threats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Analyzing an organization’s environment </a:t>
            </a:r>
          </a:p>
          <a:p>
            <a:r>
              <a:rPr lang="en-US" b="1" dirty="0" smtClean="0"/>
              <a:t>Opportunities</a:t>
            </a:r>
            <a:r>
              <a:rPr lang="en-US" dirty="0" smtClean="0"/>
              <a:t>: areas that may </a:t>
            </a:r>
            <a:r>
              <a:rPr lang="en-US" b="1" dirty="0" smtClean="0"/>
              <a:t>generate higher performance </a:t>
            </a:r>
          </a:p>
          <a:p>
            <a:r>
              <a:rPr lang="en-US" b="1" dirty="0" smtClean="0"/>
              <a:t>Threats</a:t>
            </a:r>
            <a:r>
              <a:rPr lang="en-US" dirty="0" smtClean="0"/>
              <a:t>: areas that </a:t>
            </a:r>
            <a:r>
              <a:rPr lang="en-US" b="1" dirty="0" smtClean="0"/>
              <a:t>increase the difficulty </a:t>
            </a:r>
            <a:r>
              <a:rPr lang="en-US" dirty="0" smtClean="0"/>
              <a:t>of an organization’s achieving high performance </a:t>
            </a:r>
          </a:p>
          <a:p>
            <a:r>
              <a:rPr lang="en-US" b="1" dirty="0" smtClean="0"/>
              <a:t>Porters’ five forces </a:t>
            </a:r>
            <a:r>
              <a:rPr lang="en-US" dirty="0" smtClean="0"/>
              <a:t>model characterizes the extent of opportunities and threats in an organization’s environment </a:t>
            </a:r>
          </a:p>
          <a:p>
            <a:r>
              <a:rPr lang="en-US" dirty="0" smtClean="0"/>
              <a:t>If the levels of 5 forces are </a:t>
            </a:r>
            <a:r>
              <a:rPr lang="en-US" b="1" dirty="0" smtClean="0"/>
              <a:t>high</a:t>
            </a:r>
            <a:r>
              <a:rPr lang="en-US" dirty="0" smtClean="0"/>
              <a:t>: </a:t>
            </a:r>
            <a:r>
              <a:rPr lang="en-US" b="1" dirty="0" smtClean="0"/>
              <a:t>few opportunities </a:t>
            </a:r>
            <a:r>
              <a:rPr lang="en-US" dirty="0" smtClean="0"/>
              <a:t>in the industry and the economic performance will be normal</a:t>
            </a:r>
          </a:p>
          <a:p>
            <a:r>
              <a:rPr lang="en-US" dirty="0" smtClean="0"/>
              <a:t>If the levels of 5 forces are </a:t>
            </a:r>
            <a:r>
              <a:rPr lang="en-US" b="1" dirty="0" smtClean="0"/>
              <a:t>low</a:t>
            </a:r>
            <a:r>
              <a:rPr lang="en-US" dirty="0" smtClean="0"/>
              <a:t>:  </a:t>
            </a:r>
            <a:r>
              <a:rPr lang="en-US" b="1" dirty="0" smtClean="0"/>
              <a:t>numerous opportunities </a:t>
            </a:r>
            <a:r>
              <a:rPr lang="en-US" dirty="0" smtClean="0"/>
              <a:t>in the industry and the performance will be above normal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662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Business level strategies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Porter’s </a:t>
            </a:r>
            <a:r>
              <a:rPr lang="en-US" b="1" dirty="0" smtClean="0"/>
              <a:t>generic</a:t>
            </a:r>
            <a:r>
              <a:rPr lang="en-US" dirty="0" smtClean="0"/>
              <a:t> strategies:</a:t>
            </a:r>
          </a:p>
          <a:p>
            <a:pPr marL="0" indent="0">
              <a:buNone/>
            </a:pPr>
            <a:r>
              <a:rPr lang="en-US" b="1" dirty="0" smtClean="0"/>
              <a:t>1.1 Differentiation</a:t>
            </a:r>
            <a:r>
              <a:rPr lang="en-US" dirty="0" smtClean="0"/>
              <a:t> strategy:</a:t>
            </a:r>
          </a:p>
          <a:p>
            <a:pPr>
              <a:buFontTx/>
              <a:buChar char="-"/>
            </a:pPr>
            <a:r>
              <a:rPr lang="en-US" dirty="0" smtClean="0"/>
              <a:t>An organization distinguish itself from competitors through the </a:t>
            </a:r>
            <a:r>
              <a:rPr lang="en-US" b="1" dirty="0" smtClean="0"/>
              <a:t>quality</a:t>
            </a:r>
            <a:r>
              <a:rPr lang="en-US" dirty="0" smtClean="0"/>
              <a:t> of its products and services (</a:t>
            </a:r>
            <a:r>
              <a:rPr lang="en-US" b="1" dirty="0" smtClean="0"/>
              <a:t>outstanding customer service</a:t>
            </a:r>
            <a:r>
              <a:rPr lang="en-US" dirty="0" smtClean="0"/>
              <a:t>)</a:t>
            </a:r>
          </a:p>
          <a:p>
            <a:pPr>
              <a:buFontTx/>
              <a:buChar char="-"/>
            </a:pPr>
            <a:r>
              <a:rPr lang="en-US" dirty="0" smtClean="0"/>
              <a:t>Organizations </a:t>
            </a:r>
            <a:r>
              <a:rPr lang="en-US" b="1" dirty="0" smtClean="0"/>
              <a:t>charge</a:t>
            </a:r>
            <a:r>
              <a:rPr lang="en-US" dirty="0" smtClean="0"/>
              <a:t> more because of extra value (i.e.: Rolex, Lexus)</a:t>
            </a:r>
          </a:p>
          <a:p>
            <a:pPr marL="0" indent="0">
              <a:buNone/>
            </a:pPr>
            <a:r>
              <a:rPr lang="en-US" dirty="0" smtClean="0"/>
              <a:t>1.2 Overall </a:t>
            </a:r>
            <a:r>
              <a:rPr lang="en-US" b="1" dirty="0" smtClean="0"/>
              <a:t>cost leadership </a:t>
            </a:r>
            <a:r>
              <a:rPr lang="en-US" dirty="0" smtClean="0"/>
              <a:t>strategy:</a:t>
            </a:r>
          </a:p>
          <a:p>
            <a:pPr>
              <a:buFontTx/>
              <a:buChar char="-"/>
            </a:pPr>
            <a:r>
              <a:rPr lang="en-US" dirty="0" smtClean="0"/>
              <a:t>Gaining a CA by reducing its </a:t>
            </a:r>
            <a:r>
              <a:rPr lang="en-US" b="1" dirty="0" smtClean="0"/>
              <a:t>costs below </a:t>
            </a:r>
            <a:r>
              <a:rPr lang="en-US" dirty="0" smtClean="0"/>
              <a:t>the costs of competing firms </a:t>
            </a:r>
          </a:p>
          <a:p>
            <a:pPr>
              <a:buFontTx/>
              <a:buChar char="-"/>
            </a:pPr>
            <a:r>
              <a:rPr lang="en-US" dirty="0" smtClean="0"/>
              <a:t>By keeping costs low             products are sold at low prices        Profit 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4198513" y="5512158"/>
            <a:ext cx="888642" cy="128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9672034" y="5499279"/>
            <a:ext cx="43788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7589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Continued…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1.3 Focus</a:t>
            </a:r>
            <a:r>
              <a:rPr lang="en-US" dirty="0" smtClean="0"/>
              <a:t> strategy:</a:t>
            </a:r>
          </a:p>
          <a:p>
            <a:pPr>
              <a:buFontTx/>
              <a:buChar char="-"/>
            </a:pPr>
            <a:r>
              <a:rPr lang="en-US" dirty="0" smtClean="0"/>
              <a:t>Concentrating on a </a:t>
            </a:r>
            <a:r>
              <a:rPr lang="en-US" b="1" dirty="0" smtClean="0"/>
              <a:t>specific regional market</a:t>
            </a:r>
            <a:r>
              <a:rPr lang="en-US" dirty="0" smtClean="0"/>
              <a:t>, </a:t>
            </a:r>
            <a:r>
              <a:rPr lang="en-US" b="1" dirty="0" smtClean="0"/>
              <a:t>product</a:t>
            </a:r>
            <a:r>
              <a:rPr lang="en-US" dirty="0" smtClean="0"/>
              <a:t> line or </a:t>
            </a:r>
            <a:r>
              <a:rPr lang="en-US" b="1" dirty="0" smtClean="0"/>
              <a:t>group</a:t>
            </a:r>
            <a:r>
              <a:rPr lang="en-US" dirty="0" smtClean="0"/>
              <a:t> of buyers </a:t>
            </a:r>
          </a:p>
          <a:p>
            <a:pPr>
              <a:buFontTx/>
              <a:buChar char="-"/>
            </a:pPr>
            <a:r>
              <a:rPr lang="en-US" dirty="0" smtClean="0"/>
              <a:t>Differentiating products in the focus market and selected regions (i.e.: </a:t>
            </a:r>
            <a:r>
              <a:rPr lang="en-US" b="1" dirty="0" smtClean="0"/>
              <a:t>Alfa Romeo</a:t>
            </a:r>
            <a:r>
              <a:rPr lang="en-US" dirty="0" smtClean="0"/>
              <a:t>)</a:t>
            </a:r>
          </a:p>
          <a:p>
            <a:pPr>
              <a:buFontTx/>
              <a:buChar char="-"/>
            </a:pPr>
            <a:r>
              <a:rPr lang="en-US" dirty="0" smtClean="0"/>
              <a:t>Selling products at low cost in the focus market </a:t>
            </a:r>
          </a:p>
          <a:p>
            <a:pPr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005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Continued…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2. The </a:t>
            </a:r>
            <a:r>
              <a:rPr lang="en-US" b="1" dirty="0" smtClean="0"/>
              <a:t>Miles and Snow </a:t>
            </a:r>
            <a:r>
              <a:rPr lang="en-US" dirty="0" smtClean="0"/>
              <a:t>typology:</a:t>
            </a:r>
          </a:p>
          <a:p>
            <a:pPr marL="0" indent="0">
              <a:buNone/>
            </a:pPr>
            <a:r>
              <a:rPr lang="en-US" b="1" dirty="0" smtClean="0"/>
              <a:t>2.1 Prospector</a:t>
            </a:r>
            <a:r>
              <a:rPr lang="en-US" dirty="0" smtClean="0"/>
              <a:t>: highly </a:t>
            </a:r>
            <a:r>
              <a:rPr lang="en-US" b="1" dirty="0" smtClean="0"/>
              <a:t>innovative</a:t>
            </a:r>
            <a:r>
              <a:rPr lang="en-US" dirty="0" smtClean="0"/>
              <a:t> and risk-taking firms </a:t>
            </a:r>
          </a:p>
          <a:p>
            <a:pPr>
              <a:buFontTx/>
              <a:buChar char="-"/>
            </a:pPr>
            <a:r>
              <a:rPr lang="en-US" dirty="0" smtClean="0"/>
              <a:t>Constantly </a:t>
            </a:r>
            <a:r>
              <a:rPr lang="en-US" dirty="0"/>
              <a:t>seeking for </a:t>
            </a:r>
            <a:r>
              <a:rPr lang="en-US" b="1" dirty="0"/>
              <a:t>new products</a:t>
            </a:r>
            <a:r>
              <a:rPr lang="en-US" dirty="0"/>
              <a:t>, </a:t>
            </a:r>
            <a:r>
              <a:rPr lang="en-US" dirty="0" smtClean="0"/>
              <a:t>new markets  </a:t>
            </a:r>
            <a:r>
              <a:rPr lang="en-US" dirty="0"/>
              <a:t>(Amazon.com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 smtClean="0"/>
              <a:t>2.2 </a:t>
            </a:r>
            <a:r>
              <a:rPr lang="en-US" b="1" dirty="0"/>
              <a:t>Analyzer</a:t>
            </a:r>
            <a:r>
              <a:rPr lang="en-US" dirty="0"/>
              <a:t> strategy: </a:t>
            </a:r>
            <a:r>
              <a:rPr lang="en-US" b="1" dirty="0"/>
              <a:t>Maintaining the current business </a:t>
            </a:r>
            <a:r>
              <a:rPr lang="en-US" dirty="0"/>
              <a:t>and current customer satisfaction</a:t>
            </a:r>
          </a:p>
          <a:p>
            <a:pPr>
              <a:buFontTx/>
              <a:buChar char="-"/>
            </a:pPr>
            <a:r>
              <a:rPr lang="en-US" b="1" dirty="0"/>
              <a:t>Moderate emphasis on innovation </a:t>
            </a:r>
            <a:r>
              <a:rPr lang="en-US" dirty="0"/>
              <a:t>(Yahoo!)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buFontTx/>
              <a:buChar char="-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5288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Continued…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2.3 </a:t>
            </a:r>
            <a:r>
              <a:rPr lang="en-US" b="1" dirty="0"/>
              <a:t>Defender</a:t>
            </a:r>
            <a:r>
              <a:rPr lang="en-US" dirty="0"/>
              <a:t> strategy: concentering on </a:t>
            </a:r>
            <a:r>
              <a:rPr lang="en-US" b="1" dirty="0"/>
              <a:t>protecting the current markets</a:t>
            </a:r>
          </a:p>
          <a:p>
            <a:pPr>
              <a:buFontTx/>
              <a:buChar char="-"/>
            </a:pPr>
            <a:r>
              <a:rPr lang="en-US" dirty="0"/>
              <a:t>Maintaining </a:t>
            </a:r>
            <a:r>
              <a:rPr lang="en-US" b="1" dirty="0"/>
              <a:t>stable growth </a:t>
            </a:r>
            <a:r>
              <a:rPr lang="en-US" dirty="0"/>
              <a:t>and serving current customers </a:t>
            </a:r>
          </a:p>
          <a:p>
            <a:pPr>
              <a:buFontTx/>
              <a:buChar char="-"/>
            </a:pPr>
            <a:r>
              <a:rPr lang="en-US" b="1" dirty="0"/>
              <a:t>Lowering the costs </a:t>
            </a:r>
            <a:r>
              <a:rPr lang="en-US" dirty="0"/>
              <a:t>and improving the performance of the existing products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2.4 </a:t>
            </a:r>
            <a:r>
              <a:rPr lang="en-US" b="1" dirty="0" smtClean="0"/>
              <a:t>Reactor</a:t>
            </a:r>
            <a:r>
              <a:rPr lang="en-US" dirty="0" smtClean="0"/>
              <a:t> strategy: </a:t>
            </a:r>
            <a:r>
              <a:rPr lang="en-US" b="1" dirty="0" smtClean="0"/>
              <a:t>no consistent </a:t>
            </a:r>
            <a:r>
              <a:rPr lang="en-US" dirty="0" smtClean="0"/>
              <a:t>strategic approach </a:t>
            </a:r>
          </a:p>
          <a:p>
            <a:pPr marL="0" indent="0">
              <a:buNone/>
            </a:pPr>
            <a:r>
              <a:rPr lang="en-US" dirty="0" smtClean="0"/>
              <a:t>- Reacting to </a:t>
            </a:r>
            <a:r>
              <a:rPr lang="en-US" b="1" dirty="0" smtClean="0"/>
              <a:t>environmental events 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4397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Continued…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92290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3. Strategies based on the </a:t>
            </a:r>
            <a:r>
              <a:rPr lang="en-US" b="1" dirty="0" smtClean="0"/>
              <a:t>product life cycle</a:t>
            </a:r>
            <a:r>
              <a:rPr lang="en-US" dirty="0" smtClean="0"/>
              <a:t>:</a:t>
            </a:r>
          </a:p>
          <a:p>
            <a:pPr>
              <a:buFontTx/>
              <a:buChar char="-"/>
            </a:pPr>
            <a:r>
              <a:rPr lang="en-US" dirty="0" smtClean="0"/>
              <a:t>How sales volume changes over the life of products </a:t>
            </a:r>
          </a:p>
          <a:p>
            <a:pPr>
              <a:buFontTx/>
              <a:buChar char="-"/>
            </a:pPr>
            <a:r>
              <a:rPr lang="en-US" dirty="0" smtClean="0"/>
              <a:t>Strategies need to evolve over time</a:t>
            </a:r>
          </a:p>
          <a:p>
            <a:r>
              <a:rPr lang="en-US" b="1" dirty="0" smtClean="0"/>
              <a:t>Introduction</a:t>
            </a:r>
            <a:r>
              <a:rPr lang="en-US" dirty="0" smtClean="0"/>
              <a:t> stage: demand outpaces the supply </a:t>
            </a:r>
          </a:p>
          <a:p>
            <a:pPr>
              <a:buFontTx/>
              <a:buChar char="-"/>
            </a:pPr>
            <a:r>
              <a:rPr lang="en-US" dirty="0" smtClean="0"/>
              <a:t>Supplying products without sacrificing </a:t>
            </a:r>
            <a:r>
              <a:rPr lang="en-US" b="1" dirty="0" smtClean="0"/>
              <a:t>quality</a:t>
            </a:r>
          </a:p>
          <a:p>
            <a:r>
              <a:rPr lang="en-US" b="1" dirty="0" smtClean="0"/>
              <a:t>Growth</a:t>
            </a:r>
            <a:r>
              <a:rPr lang="en-US" dirty="0" smtClean="0"/>
              <a:t> stage: sales continue to grow</a:t>
            </a:r>
          </a:p>
          <a:p>
            <a:pPr>
              <a:buFontTx/>
              <a:buChar char="-"/>
            </a:pPr>
            <a:r>
              <a:rPr lang="en-US" dirty="0" smtClean="0"/>
              <a:t>Ensuring quality and delivery and </a:t>
            </a:r>
            <a:r>
              <a:rPr lang="en-US" b="1" dirty="0" smtClean="0"/>
              <a:t>differentiating</a:t>
            </a:r>
            <a:r>
              <a:rPr lang="en-US" dirty="0" smtClean="0"/>
              <a:t> products </a:t>
            </a:r>
          </a:p>
          <a:p>
            <a:r>
              <a:rPr lang="en-US" b="1" dirty="0" smtClean="0"/>
              <a:t>Maturity</a:t>
            </a:r>
            <a:r>
              <a:rPr lang="en-US" dirty="0" smtClean="0"/>
              <a:t> stage: demand growth begins to slow down </a:t>
            </a:r>
          </a:p>
          <a:p>
            <a:pPr>
              <a:buFontTx/>
              <a:buChar char="-"/>
            </a:pPr>
            <a:r>
              <a:rPr lang="en-US" dirty="0" smtClean="0"/>
              <a:t>Keeping </a:t>
            </a:r>
            <a:r>
              <a:rPr lang="en-US" b="1" dirty="0" smtClean="0"/>
              <a:t>costs low </a:t>
            </a:r>
            <a:r>
              <a:rPr lang="en-US" dirty="0" smtClean="0"/>
              <a:t>and beginning the search for new products </a:t>
            </a:r>
          </a:p>
          <a:p>
            <a:r>
              <a:rPr lang="en-US" b="1" dirty="0" smtClean="0"/>
              <a:t>Decline</a:t>
            </a:r>
            <a:r>
              <a:rPr lang="en-US" dirty="0" smtClean="0"/>
              <a:t> stage: total sales drop and demand declines </a:t>
            </a:r>
          </a:p>
          <a:p>
            <a:pPr marL="0" indent="0">
              <a:buNone/>
            </a:pPr>
            <a:r>
              <a:rPr lang="en-US" dirty="0" smtClean="0"/>
              <a:t>- Keeping the costs low and </a:t>
            </a:r>
            <a:r>
              <a:rPr lang="en-US" b="1" dirty="0" smtClean="0"/>
              <a:t>developing</a:t>
            </a:r>
            <a:r>
              <a:rPr lang="en-US" dirty="0" smtClean="0"/>
              <a:t> new products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0815" y="1601026"/>
            <a:ext cx="3802640" cy="2877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461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Corporate level strategies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Most large organizations are engaged </a:t>
            </a:r>
            <a:r>
              <a:rPr lang="en-US" b="1" dirty="0" smtClean="0"/>
              <a:t>in several businesses and industries</a:t>
            </a:r>
          </a:p>
          <a:p>
            <a:r>
              <a:rPr lang="en-US" dirty="0" smtClean="0"/>
              <a:t>Decisions about </a:t>
            </a:r>
            <a:r>
              <a:rPr lang="en-US" b="1" dirty="0" smtClean="0"/>
              <a:t>which</a:t>
            </a:r>
            <a:r>
              <a:rPr lang="en-US" dirty="0" smtClean="0"/>
              <a:t> </a:t>
            </a:r>
            <a:r>
              <a:rPr lang="en-US" b="1" dirty="0" smtClean="0"/>
              <a:t>businesses and markets </a:t>
            </a:r>
            <a:r>
              <a:rPr lang="en-US" dirty="0" smtClean="0"/>
              <a:t>an organization will enter and </a:t>
            </a:r>
            <a:r>
              <a:rPr lang="en-US" b="1" dirty="0" smtClean="0"/>
              <a:t>how</a:t>
            </a:r>
            <a:r>
              <a:rPr lang="en-US" dirty="0" smtClean="0"/>
              <a:t> to manage these different businesses</a:t>
            </a:r>
          </a:p>
          <a:p>
            <a:r>
              <a:rPr lang="en-US" b="1" dirty="0" smtClean="0"/>
              <a:t>Diversification</a:t>
            </a:r>
            <a:r>
              <a:rPr lang="en-US" dirty="0" smtClean="0"/>
              <a:t>: describes the number of </a:t>
            </a:r>
            <a:r>
              <a:rPr lang="en-US" b="1" dirty="0" smtClean="0"/>
              <a:t>different businesses </a:t>
            </a:r>
            <a:r>
              <a:rPr lang="en-US" dirty="0" smtClean="0"/>
              <a:t>that an organization is engaged in </a:t>
            </a:r>
          </a:p>
          <a:p>
            <a:r>
              <a:rPr lang="en-US" dirty="0" smtClean="0"/>
              <a:t>Three </a:t>
            </a:r>
            <a:r>
              <a:rPr lang="en-US" b="1" dirty="0" smtClean="0"/>
              <a:t>types</a:t>
            </a:r>
            <a:r>
              <a:rPr lang="en-US" dirty="0" smtClean="0"/>
              <a:t> of diversification:</a:t>
            </a:r>
          </a:p>
          <a:p>
            <a:pPr marL="514350" indent="-514350">
              <a:buAutoNum type="arabicPeriod"/>
            </a:pPr>
            <a:r>
              <a:rPr lang="en-US" b="1" dirty="0" smtClean="0"/>
              <a:t>Single-product</a:t>
            </a:r>
            <a:r>
              <a:rPr lang="en-US" dirty="0" smtClean="0"/>
              <a:t> strategy:</a:t>
            </a:r>
          </a:p>
          <a:p>
            <a:pPr>
              <a:buFontTx/>
              <a:buChar char="-"/>
            </a:pPr>
            <a:r>
              <a:rPr lang="en-US" dirty="0" smtClean="0"/>
              <a:t>An organization manufactures just </a:t>
            </a:r>
            <a:r>
              <a:rPr lang="en-US" b="1" dirty="0" smtClean="0"/>
              <a:t>one product </a:t>
            </a:r>
            <a:r>
              <a:rPr lang="en-US" dirty="0" smtClean="0"/>
              <a:t>or service</a:t>
            </a:r>
          </a:p>
          <a:p>
            <a:pPr>
              <a:buFontTx/>
              <a:buChar char="-"/>
            </a:pPr>
            <a:r>
              <a:rPr lang="en-US" dirty="0" smtClean="0"/>
              <a:t>Concentrating on one product and </a:t>
            </a:r>
            <a:r>
              <a:rPr lang="en-US" b="1" dirty="0" smtClean="0"/>
              <a:t>single geographic market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024948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Continued…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4563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2. </a:t>
            </a:r>
            <a:r>
              <a:rPr lang="en-US" b="1" dirty="0" smtClean="0"/>
              <a:t>Related</a:t>
            </a:r>
            <a:r>
              <a:rPr lang="en-US" dirty="0" smtClean="0"/>
              <a:t> diversification:</a:t>
            </a:r>
          </a:p>
          <a:p>
            <a:pPr>
              <a:buFontTx/>
              <a:buChar char="-"/>
            </a:pPr>
            <a:r>
              <a:rPr lang="en-US" dirty="0" smtClean="0"/>
              <a:t>Operating in several businesses, industries and the businesses are </a:t>
            </a:r>
            <a:r>
              <a:rPr lang="en-US" b="1" dirty="0" smtClean="0"/>
              <a:t>somehow linked</a:t>
            </a:r>
          </a:p>
          <a:p>
            <a:pPr>
              <a:buFontTx/>
              <a:buChar char="-"/>
            </a:pPr>
            <a:r>
              <a:rPr lang="en-US" dirty="0" smtClean="0"/>
              <a:t>It reduces dependence on one business activities</a:t>
            </a:r>
          </a:p>
          <a:p>
            <a:pPr>
              <a:buFontTx/>
              <a:buChar char="-"/>
            </a:pPr>
            <a:r>
              <a:rPr lang="en-US" dirty="0" smtClean="0"/>
              <a:t>It reduces the </a:t>
            </a:r>
            <a:r>
              <a:rPr lang="en-US" b="1" dirty="0" smtClean="0"/>
              <a:t>overhead costs </a:t>
            </a:r>
          </a:p>
          <a:p>
            <a:pPr>
              <a:buFontTx/>
              <a:buChar char="-"/>
            </a:pPr>
            <a:r>
              <a:rPr lang="en-US" dirty="0" smtClean="0"/>
              <a:t>Exploiting strengths and capabilities in more than one business </a:t>
            </a:r>
          </a:p>
          <a:p>
            <a:pPr>
              <a:buFontTx/>
              <a:buChar char="-"/>
            </a:pPr>
            <a:r>
              <a:rPr lang="en-US" dirty="0" smtClean="0"/>
              <a:t>i.e.: </a:t>
            </a:r>
            <a:r>
              <a:rPr lang="en-US" b="1" dirty="0" smtClean="0"/>
              <a:t>Disney and Universal </a:t>
            </a:r>
          </a:p>
          <a:p>
            <a:pPr marL="0" indent="0">
              <a:buNone/>
            </a:pPr>
            <a:r>
              <a:rPr lang="en-US" dirty="0" smtClean="0"/>
              <a:t>3. </a:t>
            </a:r>
            <a:r>
              <a:rPr lang="en-US" b="1" dirty="0" smtClean="0"/>
              <a:t>Unrelated</a:t>
            </a:r>
            <a:r>
              <a:rPr lang="en-US" dirty="0" smtClean="0"/>
              <a:t> diversification:</a:t>
            </a:r>
          </a:p>
          <a:p>
            <a:pPr>
              <a:buFontTx/>
              <a:buChar char="-"/>
            </a:pPr>
            <a:r>
              <a:rPr lang="en-US" dirty="0" smtClean="0"/>
              <a:t>Operating multiple businesses that are not logically associated with one another </a:t>
            </a:r>
          </a:p>
          <a:p>
            <a:pPr>
              <a:buFontTx/>
              <a:buChar char="-"/>
            </a:pPr>
            <a:r>
              <a:rPr lang="en-US" dirty="0" smtClean="0"/>
              <a:t>Corporate-level managers usually do not know enough about the unrelated businesses to provide strategic guidance </a:t>
            </a:r>
          </a:p>
          <a:p>
            <a:pPr>
              <a:buFontTx/>
              <a:buChar char="-"/>
            </a:pPr>
            <a:r>
              <a:rPr lang="en-US" dirty="0" smtClean="0"/>
              <a:t>They usually fail to exploit </a:t>
            </a:r>
            <a:r>
              <a:rPr lang="en-US" b="1" dirty="0" smtClean="0"/>
              <a:t>important synergies </a:t>
            </a:r>
          </a:p>
          <a:p>
            <a:pPr>
              <a:buFontTx/>
              <a:buChar char="-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978028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Example of unrelated diversification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GE:</a:t>
            </a:r>
          </a:p>
          <a:p>
            <a:pPr>
              <a:buFontTx/>
              <a:buChar char="-"/>
            </a:pPr>
            <a:r>
              <a:rPr lang="en-US" dirty="0" smtClean="0"/>
              <a:t>Power and water</a:t>
            </a:r>
          </a:p>
          <a:p>
            <a:pPr>
              <a:buFontTx/>
              <a:buChar char="-"/>
            </a:pPr>
            <a:r>
              <a:rPr lang="en-US" dirty="0" smtClean="0"/>
              <a:t>Aviation</a:t>
            </a:r>
          </a:p>
          <a:p>
            <a:pPr>
              <a:buFontTx/>
              <a:buChar char="-"/>
            </a:pPr>
            <a:r>
              <a:rPr lang="en-US" dirty="0" smtClean="0"/>
              <a:t>Healthcare</a:t>
            </a:r>
          </a:p>
          <a:p>
            <a:pPr>
              <a:buFontTx/>
              <a:buChar char="-"/>
            </a:pPr>
            <a:r>
              <a:rPr lang="en-US" dirty="0" smtClean="0"/>
              <a:t>Transportation</a:t>
            </a:r>
          </a:p>
          <a:p>
            <a:pPr>
              <a:buFontTx/>
              <a:buChar char="-"/>
            </a:pPr>
            <a:r>
              <a:rPr lang="en-US" dirty="0" smtClean="0"/>
              <a:t>Oil and gas</a:t>
            </a:r>
          </a:p>
          <a:p>
            <a:pPr>
              <a:buFontTx/>
              <a:buChar char="-"/>
            </a:pPr>
            <a:r>
              <a:rPr lang="en-US" dirty="0" smtClean="0"/>
              <a:t>Energy management </a:t>
            </a:r>
          </a:p>
          <a:p>
            <a:pPr>
              <a:buFontTx/>
              <a:buChar char="-"/>
            </a:pPr>
            <a:r>
              <a:rPr lang="en-US" dirty="0" smtClean="0"/>
              <a:t>Appliances and lighting</a:t>
            </a:r>
          </a:p>
          <a:p>
            <a:pPr>
              <a:buFontTx/>
              <a:buChar char="-"/>
            </a:pPr>
            <a:r>
              <a:rPr lang="en-US" dirty="0" smtClean="0"/>
              <a:t>GE capital: financial services </a:t>
            </a:r>
          </a:p>
          <a:p>
            <a:pPr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4870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Becoming a diversified firm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/>
              <a:t>1. Development of </a:t>
            </a:r>
            <a:r>
              <a:rPr lang="en-US" b="1" dirty="0" smtClean="0"/>
              <a:t>new products</a:t>
            </a:r>
            <a:r>
              <a:rPr lang="en-US" dirty="0" smtClean="0"/>
              <a:t>:</a:t>
            </a:r>
          </a:p>
          <a:p>
            <a:pPr>
              <a:buFontTx/>
              <a:buChar char="-"/>
            </a:pPr>
            <a:r>
              <a:rPr lang="en-US" dirty="0" smtClean="0"/>
              <a:t>New products/services within the boundaries of the traditional business</a:t>
            </a:r>
          </a:p>
          <a:p>
            <a:pPr marL="0" indent="0">
              <a:buNone/>
            </a:pPr>
            <a:r>
              <a:rPr lang="en-US" dirty="0" smtClean="0"/>
              <a:t>2. Replacement of suppliers and customers:</a:t>
            </a:r>
          </a:p>
          <a:p>
            <a:pPr>
              <a:buFontTx/>
              <a:buChar char="-"/>
            </a:pPr>
            <a:r>
              <a:rPr lang="en-US" b="1" dirty="0" smtClean="0"/>
              <a:t>Backward vertical integration</a:t>
            </a:r>
            <a:r>
              <a:rPr lang="en-US" dirty="0" smtClean="0"/>
              <a:t>: a company provides to begin its own supplies </a:t>
            </a:r>
          </a:p>
          <a:p>
            <a:pPr>
              <a:buFontTx/>
              <a:buChar char="-"/>
            </a:pPr>
            <a:r>
              <a:rPr lang="en-US" b="1" dirty="0" smtClean="0"/>
              <a:t>Forward vertical integration</a:t>
            </a:r>
            <a:r>
              <a:rPr lang="en-US" dirty="0" smtClean="0"/>
              <a:t>: selling to the customer’s of customers </a:t>
            </a:r>
          </a:p>
          <a:p>
            <a:pPr marL="0" indent="0">
              <a:buNone/>
            </a:pPr>
            <a:r>
              <a:rPr lang="en-US" dirty="0" smtClean="0"/>
              <a:t>3. </a:t>
            </a:r>
            <a:r>
              <a:rPr lang="en-US" b="1" dirty="0" smtClean="0"/>
              <a:t>Mergers and acquisitions</a:t>
            </a:r>
            <a:r>
              <a:rPr lang="en-US" dirty="0" smtClean="0"/>
              <a:t>: </a:t>
            </a:r>
          </a:p>
          <a:p>
            <a:pPr marL="0" indent="0">
              <a:buNone/>
            </a:pPr>
            <a:r>
              <a:rPr lang="en-US" dirty="0" smtClean="0"/>
              <a:t>- Mergers: two organizations being combined are the same size</a:t>
            </a:r>
          </a:p>
          <a:p>
            <a:pPr marL="0" indent="0">
              <a:buNone/>
            </a:pPr>
            <a:r>
              <a:rPr lang="en-US" dirty="0" smtClean="0"/>
              <a:t>- Acquisition: one of the organizations is larger than the other   </a:t>
            </a:r>
          </a:p>
          <a:p>
            <a:pPr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362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Managing diversification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00766"/>
            <a:ext cx="10515600" cy="4876197"/>
          </a:xfrm>
        </p:spPr>
        <p:txBody>
          <a:bodyPr/>
          <a:lstStyle/>
          <a:p>
            <a:r>
              <a:rPr lang="en-US" dirty="0" smtClean="0"/>
              <a:t>Two major management techniques:</a:t>
            </a:r>
          </a:p>
          <a:p>
            <a:pPr marL="0" indent="0">
              <a:buNone/>
            </a:pPr>
            <a:r>
              <a:rPr lang="en-US" dirty="0" smtClean="0"/>
              <a:t>1. </a:t>
            </a:r>
            <a:r>
              <a:rPr lang="en-US" b="1" dirty="0" smtClean="0"/>
              <a:t>Organization structure</a:t>
            </a:r>
          </a:p>
          <a:p>
            <a:pPr marL="0" indent="0">
              <a:buNone/>
            </a:pPr>
            <a:r>
              <a:rPr lang="en-US" dirty="0" smtClean="0"/>
              <a:t>2. </a:t>
            </a:r>
            <a:r>
              <a:rPr lang="en-US" b="1" dirty="0" smtClean="0"/>
              <a:t>Portfolio management </a:t>
            </a:r>
            <a:r>
              <a:rPr lang="en-US" dirty="0" smtClean="0"/>
              <a:t>techniques: which business to engage in and how to manage these businesses to </a:t>
            </a:r>
            <a:r>
              <a:rPr lang="en-US" b="1" dirty="0" smtClean="0"/>
              <a:t>maximize corporate performance </a:t>
            </a:r>
          </a:p>
          <a:p>
            <a:pPr marL="0" indent="0">
              <a:buNone/>
            </a:pPr>
            <a:r>
              <a:rPr lang="en-US" dirty="0" smtClean="0"/>
              <a:t>- BCG matrix: </a:t>
            </a:r>
          </a:p>
          <a:p>
            <a:pPr>
              <a:buFontTx/>
              <a:buChar char="-"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4113" y="3128225"/>
            <a:ext cx="6967471" cy="3562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932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Continued…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Two factors to evaluate an organization’s businesses</a:t>
            </a:r>
          </a:p>
          <a:p>
            <a:r>
              <a:rPr lang="en-US" b="1" dirty="0" smtClean="0"/>
              <a:t>Dogs</a:t>
            </a:r>
            <a:r>
              <a:rPr lang="en-US" dirty="0" smtClean="0"/>
              <a:t>: organizations </a:t>
            </a:r>
            <a:r>
              <a:rPr lang="en-US" b="1" dirty="0" smtClean="0"/>
              <a:t>should not invest </a:t>
            </a:r>
            <a:r>
              <a:rPr lang="en-US" dirty="0" smtClean="0"/>
              <a:t>in them Or sell them ASAP</a:t>
            </a:r>
          </a:p>
          <a:p>
            <a:r>
              <a:rPr lang="en-US" b="1" dirty="0" smtClean="0"/>
              <a:t>Cash cows</a:t>
            </a:r>
            <a:r>
              <a:rPr lang="en-US" dirty="0" smtClean="0"/>
              <a:t>: generates </a:t>
            </a:r>
            <a:r>
              <a:rPr lang="en-US" b="1" dirty="0" smtClean="0"/>
              <a:t>high profits </a:t>
            </a:r>
            <a:r>
              <a:rPr lang="en-US" dirty="0" smtClean="0"/>
              <a:t>to support other businesses (question marks and stars)</a:t>
            </a:r>
          </a:p>
          <a:p>
            <a:r>
              <a:rPr lang="en-US" b="1" dirty="0" smtClean="0"/>
              <a:t>Question</a:t>
            </a:r>
            <a:r>
              <a:rPr lang="en-US" dirty="0" smtClean="0"/>
              <a:t> </a:t>
            </a:r>
            <a:r>
              <a:rPr lang="en-US" b="1" dirty="0" smtClean="0"/>
              <a:t>marks</a:t>
            </a:r>
            <a:r>
              <a:rPr lang="en-US" dirty="0" smtClean="0"/>
              <a:t>: the </a:t>
            </a:r>
            <a:r>
              <a:rPr lang="en-US" b="1" dirty="0" smtClean="0"/>
              <a:t>future</a:t>
            </a:r>
            <a:r>
              <a:rPr lang="en-US" dirty="0" smtClean="0"/>
              <a:t> performance of these businesses is </a:t>
            </a:r>
            <a:r>
              <a:rPr lang="en-US" b="1" dirty="0" smtClean="0"/>
              <a:t>uncertain</a:t>
            </a:r>
            <a:r>
              <a:rPr lang="en-US" dirty="0" smtClean="0"/>
              <a:t>, it needs to invest carefully</a:t>
            </a:r>
          </a:p>
          <a:p>
            <a:r>
              <a:rPr lang="en-US" dirty="0" smtClean="0"/>
              <a:t>Stars: businesses that have the </a:t>
            </a:r>
            <a:r>
              <a:rPr lang="en-US" b="1" dirty="0" smtClean="0"/>
              <a:t>largest share </a:t>
            </a:r>
            <a:r>
              <a:rPr lang="en-US" dirty="0" smtClean="0"/>
              <a:t>of a </a:t>
            </a:r>
            <a:r>
              <a:rPr lang="en-US" b="1" dirty="0" smtClean="0"/>
              <a:t>rapidly growing market</a:t>
            </a:r>
          </a:p>
          <a:p>
            <a:pPr>
              <a:buFontTx/>
              <a:buChar char="-"/>
            </a:pPr>
            <a:r>
              <a:rPr lang="en-US" dirty="0" smtClean="0"/>
              <a:t>The </a:t>
            </a:r>
            <a:r>
              <a:rPr lang="en-US" b="1" dirty="0" smtClean="0"/>
              <a:t>most attractive </a:t>
            </a:r>
            <a:r>
              <a:rPr lang="en-US" dirty="0" smtClean="0"/>
              <a:t>businesses </a:t>
            </a:r>
          </a:p>
          <a:p>
            <a:pPr>
              <a:buFontTx/>
              <a:buChar char="-"/>
            </a:pPr>
            <a:r>
              <a:rPr lang="en-US" dirty="0" smtClean="0"/>
              <a:t>Cash generated by cash cows should be </a:t>
            </a:r>
            <a:r>
              <a:rPr lang="en-US" b="1" dirty="0" smtClean="0"/>
              <a:t>invested</a:t>
            </a:r>
            <a:r>
              <a:rPr lang="en-US" dirty="0" smtClean="0"/>
              <a:t> in stars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5840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GE business screen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Organization should </a:t>
            </a:r>
            <a:r>
              <a:rPr lang="en-US" b="1" dirty="0" smtClean="0"/>
              <a:t>invest in winners </a:t>
            </a:r>
            <a:r>
              <a:rPr lang="en-US" dirty="0" smtClean="0"/>
              <a:t>and in </a:t>
            </a:r>
            <a:r>
              <a:rPr lang="en-US" b="1" dirty="0" smtClean="0"/>
              <a:t>question marks</a:t>
            </a:r>
          </a:p>
          <a:p>
            <a:r>
              <a:rPr lang="en-US" dirty="0" smtClean="0"/>
              <a:t>Organizations should </a:t>
            </a:r>
            <a:r>
              <a:rPr lang="en-US" b="1" dirty="0" smtClean="0"/>
              <a:t>maintain</a:t>
            </a:r>
            <a:r>
              <a:rPr lang="en-US" dirty="0" smtClean="0"/>
              <a:t> the market position of </a:t>
            </a:r>
            <a:r>
              <a:rPr lang="en-US" b="1" dirty="0" smtClean="0"/>
              <a:t>average</a:t>
            </a:r>
            <a:r>
              <a:rPr lang="en-US" dirty="0" smtClean="0"/>
              <a:t> </a:t>
            </a:r>
            <a:r>
              <a:rPr lang="en-US" b="1" dirty="0" smtClean="0"/>
              <a:t>businesses</a:t>
            </a:r>
            <a:r>
              <a:rPr lang="en-US" dirty="0" smtClean="0"/>
              <a:t> and </a:t>
            </a:r>
            <a:r>
              <a:rPr lang="en-US" b="1" dirty="0" smtClean="0"/>
              <a:t>profit producers </a:t>
            </a:r>
          </a:p>
          <a:p>
            <a:r>
              <a:rPr lang="en-US" dirty="0" smtClean="0"/>
              <a:t>Organizations should sell losers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765" y="3015266"/>
            <a:ext cx="6117465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251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901</TotalTime>
  <Words>1242</Words>
  <Application>Microsoft Office PowerPoint</Application>
  <PresentationFormat>Widescreen</PresentationFormat>
  <Paragraphs>156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Office Theme</vt:lpstr>
      <vt:lpstr>Managing strategy and strategic planning </vt:lpstr>
      <vt:lpstr>Strategic management </vt:lpstr>
      <vt:lpstr>Continued…</vt:lpstr>
      <vt:lpstr>Types of strategic alternatives </vt:lpstr>
      <vt:lpstr>Strategy formulation and implementation </vt:lpstr>
      <vt:lpstr>SWOT analysis to formulate strategy </vt:lpstr>
      <vt:lpstr>Types of strength</vt:lpstr>
      <vt:lpstr>Imitation </vt:lpstr>
      <vt:lpstr>Weakness </vt:lpstr>
      <vt:lpstr>Opportunities and threats </vt:lpstr>
      <vt:lpstr>Business level strategies </vt:lpstr>
      <vt:lpstr>Continued…</vt:lpstr>
      <vt:lpstr>Continued…</vt:lpstr>
      <vt:lpstr>Continued…</vt:lpstr>
      <vt:lpstr>Continued…</vt:lpstr>
      <vt:lpstr>Corporate level strategies </vt:lpstr>
      <vt:lpstr>Continued…</vt:lpstr>
      <vt:lpstr>Example of unrelated diversification </vt:lpstr>
      <vt:lpstr>Becoming a diversified firm </vt:lpstr>
      <vt:lpstr>Managing diversification </vt:lpstr>
      <vt:lpstr>Continued…</vt:lpstr>
      <vt:lpstr>GE business screen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Managing strategy and strategic planning </dc:title>
  <dc:creator>pouyan Es</dc:creator>
  <cp:lastModifiedBy>Pouyan Esmaeil Zadeh</cp:lastModifiedBy>
  <cp:revision>275</cp:revision>
  <dcterms:created xsi:type="dcterms:W3CDTF">2014-02-02T21:18:52Z</dcterms:created>
  <dcterms:modified xsi:type="dcterms:W3CDTF">2019-09-18T19:57:42Z</dcterms:modified>
</cp:coreProperties>
</file>